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5" r:id="rId6"/>
    <p:sldId id="264" r:id="rId7"/>
    <p:sldId id="266" r:id="rId8"/>
    <p:sldId id="262" r:id="rId9"/>
    <p:sldId id="277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2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414" autoAdjust="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12035-1D1A-4B74-9645-06D8397196AC}" type="datetimeFigureOut">
              <a:rPr lang="de-DE" smtClean="0"/>
              <a:pPr/>
              <a:t>03.12.2008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C0F7-AE06-4F72-9337-245929A910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2286016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Projektarbeit aus BIS II</a:t>
            </a:r>
            <a:br>
              <a:rPr lang="de-DE" dirty="0" smtClean="0"/>
            </a:br>
            <a:r>
              <a:rPr lang="de-DE" dirty="0" smtClean="0"/>
              <a:t>Kernbereich Kreditvergabe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Ayse </a:t>
            </a:r>
            <a:r>
              <a:rPr lang="de-DE" dirty="0" err="1" smtClean="0">
                <a:solidFill>
                  <a:schemeClr val="tx1"/>
                </a:solidFill>
              </a:rPr>
              <a:t>Kaynar</a:t>
            </a:r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Julia Sams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Marion </a:t>
            </a:r>
            <a:r>
              <a:rPr lang="de-DE" dirty="0" err="1" smtClean="0">
                <a:solidFill>
                  <a:schemeClr val="tx1"/>
                </a:solidFill>
              </a:rPr>
              <a:t>Hollenthoner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286116" y="392906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u="sng" dirty="0" smtClean="0"/>
              <a:t>Gruppe 2:</a:t>
            </a:r>
            <a:endParaRPr lang="de-DE" sz="2400" u="sng" dirty="0"/>
          </a:p>
        </p:txBody>
      </p:sp>
      <p:sp>
        <p:nvSpPr>
          <p:cNvPr id="5" name="Rechteck 4"/>
          <p:cNvSpPr/>
          <p:nvPr/>
        </p:nvSpPr>
        <p:spPr>
          <a:xfrm>
            <a:off x="2428860" y="1000108"/>
            <a:ext cx="450059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Bankwesen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786322"/>
            <a:ext cx="5299719" cy="61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043" y="4786322"/>
            <a:ext cx="29260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786058"/>
            <a:ext cx="540827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29260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eck 7"/>
          <p:cNvSpPr/>
          <p:nvPr/>
        </p:nvSpPr>
        <p:spPr>
          <a:xfrm>
            <a:off x="214282" y="285728"/>
            <a:ext cx="87868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Belastungsanalyse IST/SOLL_1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57224" y="192880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Pro Prozess</a:t>
            </a:r>
            <a:r>
              <a:rPr lang="de-DE" sz="2800" dirty="0" smtClean="0">
                <a:sym typeface="Wingdings" pitchFamily="2" charset="2"/>
              </a:rPr>
              <a:t>/pro Monat IST</a:t>
            </a:r>
            <a:endParaRPr lang="de-DE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785786" y="39290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Pro Prozess</a:t>
            </a:r>
            <a:r>
              <a:rPr lang="de-DE" sz="2800" dirty="0" smtClean="0">
                <a:sym typeface="Wingdings" pitchFamily="2" charset="2"/>
              </a:rPr>
              <a:t>/pro Monat SOLL_1</a:t>
            </a:r>
            <a:endParaRPr lang="de-DE" sz="2800" dirty="0"/>
          </a:p>
        </p:txBody>
      </p:sp>
      <p:sp>
        <p:nvSpPr>
          <p:cNvPr id="11" name="Rechteck 10"/>
          <p:cNvSpPr/>
          <p:nvPr/>
        </p:nvSpPr>
        <p:spPr>
          <a:xfrm>
            <a:off x="7616940" y="4786322"/>
            <a:ext cx="1071570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7715272" y="2786058"/>
            <a:ext cx="1071570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572008"/>
            <a:ext cx="30384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30384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071678"/>
            <a:ext cx="45815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572008"/>
            <a:ext cx="45529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feld 8"/>
          <p:cNvSpPr txBox="1"/>
          <p:nvPr/>
        </p:nvSpPr>
        <p:spPr>
          <a:xfrm>
            <a:off x="857224" y="142873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Pro Person</a:t>
            </a:r>
            <a:r>
              <a:rPr lang="de-DE" sz="2800" dirty="0" smtClean="0">
                <a:sym typeface="Wingdings" pitchFamily="2" charset="2"/>
              </a:rPr>
              <a:t>/pro Monat IST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214282" y="285728"/>
            <a:ext cx="87868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Belastungsanalyse IST/SOLL_1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57224" y="39290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Pro Person</a:t>
            </a:r>
            <a:r>
              <a:rPr lang="de-DE" sz="2800" dirty="0" smtClean="0">
                <a:sym typeface="Wingdings" pitchFamily="2" charset="2"/>
              </a:rPr>
              <a:t>/pro Monat SOLL_1</a:t>
            </a:r>
            <a:endParaRPr lang="de-DE" sz="2800" dirty="0"/>
          </a:p>
        </p:txBody>
      </p:sp>
      <p:sp>
        <p:nvSpPr>
          <p:cNvPr id="12" name="Rechteck 11"/>
          <p:cNvSpPr/>
          <p:nvPr/>
        </p:nvSpPr>
        <p:spPr>
          <a:xfrm>
            <a:off x="7612737" y="3741646"/>
            <a:ext cx="870703" cy="1874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7514405" y="6228529"/>
            <a:ext cx="88415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9584" y="4857760"/>
            <a:ext cx="4944780" cy="7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9584" y="2714620"/>
            <a:ext cx="4933090" cy="7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972" y="2714620"/>
            <a:ext cx="4044667" cy="7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19" y="4857760"/>
            <a:ext cx="4044667" cy="7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eck 7"/>
          <p:cNvSpPr/>
          <p:nvPr/>
        </p:nvSpPr>
        <p:spPr>
          <a:xfrm>
            <a:off x="214282" y="285728"/>
            <a:ext cx="87868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Belastungsanalyse IST/SOLL_1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57224" y="192880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Arbeitsumgebung/pro Monat IST</a:t>
            </a:r>
            <a:endParaRPr lang="de-DE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785786" y="3857628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Arbeitsumgebung/pro Monat SOLL</a:t>
            </a:r>
            <a:endParaRPr lang="de-DE" sz="2800" dirty="0"/>
          </a:p>
        </p:txBody>
      </p:sp>
      <p:sp>
        <p:nvSpPr>
          <p:cNvPr id="11" name="Rechteck 10"/>
          <p:cNvSpPr/>
          <p:nvPr/>
        </p:nvSpPr>
        <p:spPr>
          <a:xfrm>
            <a:off x="8128763" y="2683523"/>
            <a:ext cx="924491" cy="8169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8142211" y="4826663"/>
            <a:ext cx="928694" cy="8169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357694"/>
            <a:ext cx="4282727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eck 4"/>
          <p:cNvSpPr/>
          <p:nvPr/>
        </p:nvSpPr>
        <p:spPr>
          <a:xfrm>
            <a:off x="214282" y="285728"/>
            <a:ext cx="87868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Belastungsanalyse IST/SOLL_1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4"/>
            <a:ext cx="4422079" cy="226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feld 6"/>
          <p:cNvSpPr txBox="1"/>
          <p:nvPr/>
        </p:nvSpPr>
        <p:spPr>
          <a:xfrm>
            <a:off x="4000496" y="2500306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Personalbedarf/</a:t>
            </a:r>
          </a:p>
          <a:p>
            <a:pPr algn="ctr"/>
            <a:r>
              <a:rPr lang="de-DE" sz="2800" dirty="0" smtClean="0">
                <a:sym typeface="Wingdings" pitchFamily="2" charset="2"/>
              </a:rPr>
              <a:t>Pro Monat IST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714348" y="5000636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Personalbedarf/</a:t>
            </a:r>
          </a:p>
          <a:p>
            <a:pPr algn="ctr"/>
            <a:r>
              <a:rPr lang="de-DE" sz="2800" dirty="0" smtClean="0">
                <a:sym typeface="Wingdings" pitchFamily="2" charset="2"/>
              </a:rPr>
              <a:t>Pro Monat SOLL_1</a:t>
            </a:r>
            <a:endParaRPr lang="de-DE" sz="2800" dirty="0"/>
          </a:p>
        </p:txBody>
      </p:sp>
      <p:sp>
        <p:nvSpPr>
          <p:cNvPr id="9" name="Rechteck 8"/>
          <p:cNvSpPr/>
          <p:nvPr/>
        </p:nvSpPr>
        <p:spPr>
          <a:xfrm>
            <a:off x="3299563" y="2915487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7715272" y="5384720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14282" y="142852"/>
            <a:ext cx="878684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Prozessoptimierungs-möglichkeit_2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74" y="3000372"/>
            <a:ext cx="9123926" cy="296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feld 6"/>
          <p:cNvSpPr txBox="1"/>
          <p:nvPr/>
        </p:nvSpPr>
        <p:spPr>
          <a:xfrm>
            <a:off x="857224" y="235743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Veränderung des Schleifenweges</a:t>
            </a:r>
            <a:endParaRPr lang="de-DE" sz="28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4357686" y="5857892"/>
            <a:ext cx="4429156" cy="1588"/>
          </a:xfrm>
          <a:prstGeom prst="line">
            <a:avLst/>
          </a:prstGeom>
          <a:ln w="3175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5400000">
            <a:off x="5501488" y="4214024"/>
            <a:ext cx="428628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>
            <a:off x="3893339" y="5393545"/>
            <a:ext cx="928694" cy="1588"/>
          </a:xfrm>
          <a:prstGeom prst="line">
            <a:avLst/>
          </a:prstGeom>
          <a:ln w="3175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rot="5400000">
            <a:off x="8108181" y="5250669"/>
            <a:ext cx="1357322" cy="1588"/>
          </a:xfrm>
          <a:prstGeom prst="line">
            <a:avLst/>
          </a:prstGeom>
          <a:ln w="3175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7858148" y="4572008"/>
            <a:ext cx="928694" cy="1588"/>
          </a:xfrm>
          <a:prstGeom prst="line">
            <a:avLst/>
          </a:prstGeom>
          <a:ln w="3175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5715008" y="4429132"/>
            <a:ext cx="1928826" cy="1588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57158" y="285728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Pfadanalyse IST/SOLL_2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8596" y="214311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mit langem</a:t>
            </a: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 Schleifenweg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72066" y="214311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mit verkürztem </a:t>
            </a: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Schleifenweg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0976" y="2853550"/>
            <a:ext cx="4250180" cy="379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890859"/>
            <a:ext cx="4268270" cy="382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feld 9"/>
          <p:cNvSpPr txBox="1"/>
          <p:nvPr/>
        </p:nvSpPr>
        <p:spPr>
          <a:xfrm>
            <a:off x="1142976" y="1428736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Vergleich des höchstwahrscheinlichen Pfades</a:t>
            </a: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(0,5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Direction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Yes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0,25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Direction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Maybe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42910" y="4857760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246039" y="4817419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85927"/>
            <a:ext cx="4357718" cy="223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hteck 2"/>
          <p:cNvSpPr/>
          <p:nvPr/>
        </p:nvSpPr>
        <p:spPr>
          <a:xfrm>
            <a:off x="357158" y="285728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Pfadanalyse IST/SOLL_2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286248" y="2714620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Gesamtergebnis IST</a:t>
            </a:r>
            <a:endParaRPr lang="de-DE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286256"/>
            <a:ext cx="459809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0" y="5214950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Gesamtergebnis SOLL_2</a:t>
            </a:r>
            <a:endParaRPr lang="de-DE" sz="2800" dirty="0"/>
          </a:p>
        </p:txBody>
      </p:sp>
      <p:sp>
        <p:nvSpPr>
          <p:cNvPr id="7" name="Rechteck 6"/>
          <p:cNvSpPr/>
          <p:nvPr/>
        </p:nvSpPr>
        <p:spPr>
          <a:xfrm>
            <a:off x="1285852" y="3143248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5500694" y="5715016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57224" y="192880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Pro Prozess</a:t>
            </a:r>
            <a:r>
              <a:rPr lang="de-DE" sz="2800" dirty="0" smtClean="0">
                <a:sym typeface="Wingdings" pitchFamily="2" charset="2"/>
              </a:rPr>
              <a:t>/pro Monat IST</a:t>
            </a:r>
            <a:endParaRPr lang="de-DE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786058"/>
            <a:ext cx="540827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29260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feld 7"/>
          <p:cNvSpPr txBox="1"/>
          <p:nvPr/>
        </p:nvSpPr>
        <p:spPr>
          <a:xfrm>
            <a:off x="857224" y="407194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Pro Prozess</a:t>
            </a:r>
            <a:r>
              <a:rPr lang="de-DE" sz="2800" dirty="0" smtClean="0">
                <a:sym typeface="Wingdings" pitchFamily="2" charset="2"/>
              </a:rPr>
              <a:t>/pro Monat SOLL_2</a:t>
            </a:r>
            <a:endParaRPr lang="de-DE" sz="2800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775" y="5143512"/>
            <a:ext cx="292604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93692" y="5143512"/>
            <a:ext cx="5275738" cy="62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hteck 10"/>
          <p:cNvSpPr/>
          <p:nvPr/>
        </p:nvSpPr>
        <p:spPr>
          <a:xfrm>
            <a:off x="142844" y="285728"/>
            <a:ext cx="87868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Belastungsanalyse IST/SOLL_2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715272" y="2786058"/>
            <a:ext cx="1071570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7661484" y="5143512"/>
            <a:ext cx="1071570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2844" y="285728"/>
            <a:ext cx="87868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Belastungsanalyse IST/SOLL_2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7224" y="142873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Pro Person</a:t>
            </a:r>
            <a:r>
              <a:rPr lang="de-DE" sz="2800" dirty="0" smtClean="0">
                <a:sym typeface="Wingdings" pitchFamily="2" charset="2"/>
              </a:rPr>
              <a:t>/pro Monat IST</a:t>
            </a:r>
            <a:endParaRPr lang="de-DE" sz="28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30384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071678"/>
            <a:ext cx="45815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feld 7"/>
          <p:cNvSpPr txBox="1"/>
          <p:nvPr/>
        </p:nvSpPr>
        <p:spPr>
          <a:xfrm>
            <a:off x="785786" y="414338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Pro Person</a:t>
            </a:r>
            <a:r>
              <a:rPr lang="de-DE" sz="2800" dirty="0" smtClean="0">
                <a:sym typeface="Wingdings" pitchFamily="2" charset="2"/>
              </a:rPr>
              <a:t>/pro Monat SOLL_2</a:t>
            </a:r>
            <a:endParaRPr lang="de-DE" sz="28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786322"/>
            <a:ext cx="30384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4786322"/>
            <a:ext cx="45624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hteck 10"/>
          <p:cNvSpPr/>
          <p:nvPr/>
        </p:nvSpPr>
        <p:spPr>
          <a:xfrm>
            <a:off x="7612737" y="3741646"/>
            <a:ext cx="870703" cy="1874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7585843" y="6456290"/>
            <a:ext cx="870703" cy="1874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2844" y="285728"/>
            <a:ext cx="87868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Belastungsanalyse IST/SOLL_2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6136" y="4714884"/>
            <a:ext cx="4893371" cy="80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857224" y="192880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Arbeitsumgebung/pro Monat IST</a:t>
            </a:r>
            <a:endParaRPr lang="de-DE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6137" y="2714620"/>
            <a:ext cx="4933090" cy="7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525" y="2714620"/>
            <a:ext cx="4044667" cy="7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feld 8"/>
          <p:cNvSpPr txBox="1"/>
          <p:nvPr/>
        </p:nvSpPr>
        <p:spPr>
          <a:xfrm>
            <a:off x="857224" y="3857628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Arbeitsumgebung/pro Monat SOLL_2</a:t>
            </a:r>
            <a:endParaRPr lang="de-DE" sz="28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75" y="4714884"/>
            <a:ext cx="4044667" cy="77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hteck 10"/>
          <p:cNvSpPr/>
          <p:nvPr/>
        </p:nvSpPr>
        <p:spPr>
          <a:xfrm>
            <a:off x="8018642" y="2714620"/>
            <a:ext cx="1071570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7991748" y="4714884"/>
            <a:ext cx="1071570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2478" y="-6215129"/>
            <a:ext cx="4357716" cy="237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39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eck 7"/>
          <p:cNvSpPr/>
          <p:nvPr/>
        </p:nvSpPr>
        <p:spPr>
          <a:xfrm>
            <a:off x="357158" y="285728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IST-Geschäftsprozessmodell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2844" y="285728"/>
            <a:ext cx="87868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Belastungsanalyse IST/SOLL_2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4143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3714744" y="2428868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Personalbedarf/</a:t>
            </a:r>
          </a:p>
          <a:p>
            <a:pPr algn="ctr"/>
            <a:r>
              <a:rPr lang="de-DE" sz="2800" dirty="0" smtClean="0">
                <a:sym typeface="Wingdings" pitchFamily="2" charset="2"/>
              </a:rPr>
              <a:t>Pro Monat IST</a:t>
            </a:r>
            <a:endParaRPr lang="de-DE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214818"/>
            <a:ext cx="4550945" cy="233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feld 7"/>
          <p:cNvSpPr txBox="1"/>
          <p:nvPr/>
        </p:nvSpPr>
        <p:spPr>
          <a:xfrm>
            <a:off x="714348" y="4786322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Personalbedarf/</a:t>
            </a:r>
          </a:p>
          <a:p>
            <a:pPr algn="ctr"/>
            <a:r>
              <a:rPr lang="de-DE" sz="2800" dirty="0" smtClean="0">
                <a:sym typeface="Wingdings" pitchFamily="2" charset="2"/>
              </a:rPr>
              <a:t>Pro Monat SOLL_2</a:t>
            </a:r>
            <a:endParaRPr lang="de-DE" sz="2800" dirty="0"/>
          </a:p>
        </p:txBody>
      </p:sp>
      <p:sp>
        <p:nvSpPr>
          <p:cNvPr id="7" name="Rechteck 6"/>
          <p:cNvSpPr/>
          <p:nvPr/>
        </p:nvSpPr>
        <p:spPr>
          <a:xfrm>
            <a:off x="3071802" y="2786058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7715272" y="5286388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57158" y="285728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IST-Pfadanalyse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00306"/>
            <a:ext cx="4038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hteck 12"/>
          <p:cNvSpPr/>
          <p:nvPr/>
        </p:nvSpPr>
        <p:spPr>
          <a:xfrm>
            <a:off x="2857488" y="4357694"/>
            <a:ext cx="1000132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142976" y="1571612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höchstwahrscheinlicher Pfad</a:t>
            </a: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(0,5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Direction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Yes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39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Gerade Verbindung 6"/>
          <p:cNvCxnSpPr/>
          <p:nvPr/>
        </p:nvCxnSpPr>
        <p:spPr>
          <a:xfrm>
            <a:off x="142844" y="3143248"/>
            <a:ext cx="4071966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169738" y="4357694"/>
            <a:ext cx="4616576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>
            <a:off x="3714744" y="2643182"/>
            <a:ext cx="1000132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rot="5400000">
            <a:off x="4358480" y="3928272"/>
            <a:ext cx="857256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786314" y="3500438"/>
            <a:ext cx="3786214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4214810" y="2143116"/>
            <a:ext cx="4357718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5400000">
            <a:off x="7893867" y="2821777"/>
            <a:ext cx="1357322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5400000">
            <a:off x="-463585" y="3749677"/>
            <a:ext cx="1214446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357158" y="285728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IST-Pfadanalyse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214282" y="1714488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Wichtigster Hauptpfad mit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meistem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Aufwand und meisten Aktivitäten/Kosten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57158" y="285728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IST-Pfadanalyse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428868"/>
            <a:ext cx="4290368" cy="379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feld 3"/>
          <p:cNvSpPr txBox="1"/>
          <p:nvPr/>
        </p:nvSpPr>
        <p:spPr>
          <a:xfrm>
            <a:off x="642910" y="1571612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Bei zusätzlicher Berücksichtigung der Schleife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602833" y="4429132"/>
            <a:ext cx="1000132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399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hteck 2"/>
          <p:cNvSpPr/>
          <p:nvPr/>
        </p:nvSpPr>
        <p:spPr>
          <a:xfrm>
            <a:off x="357158" y="285728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IST-Pfadanalyse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4071934" y="5286388"/>
            <a:ext cx="421484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5400000">
            <a:off x="7465239" y="4464851"/>
            <a:ext cx="164466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rot="5400000">
            <a:off x="3429786" y="4642652"/>
            <a:ext cx="128588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10800000">
            <a:off x="7358082" y="3643314"/>
            <a:ext cx="92869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00504"/>
            <a:ext cx="53244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428868"/>
            <a:ext cx="79343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eck 5"/>
          <p:cNvSpPr/>
          <p:nvPr/>
        </p:nvSpPr>
        <p:spPr>
          <a:xfrm>
            <a:off x="285720" y="214290"/>
            <a:ext cx="842968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Prozessoptimierungs-möglichkeit_1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357158" y="285728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Pfadanalyse IST/SOLL_1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00034" y="221455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mit persönlicher  Kundenbetreuung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857752" y="2500306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Über Online-Formular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000372"/>
            <a:ext cx="4038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hteck 9"/>
          <p:cNvSpPr/>
          <p:nvPr/>
        </p:nvSpPr>
        <p:spPr>
          <a:xfrm>
            <a:off x="428596" y="4884654"/>
            <a:ext cx="1000132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4643438" y="3000372"/>
            <a:ext cx="4057650" cy="3619500"/>
            <a:chOff x="4643438" y="3000372"/>
            <a:chExt cx="4057650" cy="3619500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3438" y="3000372"/>
              <a:ext cx="4057650" cy="361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hteck 10"/>
            <p:cNvSpPr/>
            <p:nvPr/>
          </p:nvSpPr>
          <p:spPr>
            <a:xfrm>
              <a:off x="4786314" y="4902304"/>
              <a:ext cx="1000132" cy="14287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Textfeld 11"/>
          <p:cNvSpPr txBox="1"/>
          <p:nvPr/>
        </p:nvSpPr>
        <p:spPr>
          <a:xfrm>
            <a:off x="1142976" y="1428736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Vergleich des höchstwahrscheinlichen Pfades</a:t>
            </a: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(0,5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Direction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Yes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5880" y="4510086"/>
            <a:ext cx="4528120" cy="234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28868"/>
            <a:ext cx="4572000" cy="234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642910" y="1357298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Gesamtergebnis</a:t>
            </a:r>
          </a:p>
          <a:p>
            <a:pPr algn="ctr"/>
            <a:r>
              <a:rPr lang="de-DE" sz="2000" dirty="0" smtClean="0">
                <a:latin typeface="Arial" pitchFamily="34" charset="0"/>
                <a:cs typeface="Arial" pitchFamily="34" charset="0"/>
              </a:rPr>
              <a:t>Erwartungswerte für die Zeiten und Kosten der einzelnen Pfade, gewichtet nach Wahrscheinlichkeiten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57158" y="285728"/>
            <a:ext cx="84296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Pfadanalyse IST/SOLL_1</a:t>
            </a:r>
            <a:endParaRPr lang="de-DE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71934" y="3143248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Gesamtergebnis IST</a:t>
            </a:r>
            <a:endParaRPr lang="de-DE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642910" y="5429264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ym typeface="Wingdings" pitchFamily="2" charset="2"/>
              </a:rPr>
              <a:t>Gesamtergebnis SOLL_1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1210211" y="3857628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5799893" y="5929330"/>
            <a:ext cx="6429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Bildschirmpräsentation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Larissa-Design</vt:lpstr>
      <vt:lpstr> Projektarbeit aus BIS II Kernbereich Kreditvergabe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Bankwesen</dc:title>
  <dc:creator>MHollenthoner</dc:creator>
  <cp:lastModifiedBy>MHollenthoner</cp:lastModifiedBy>
  <cp:revision>5</cp:revision>
  <dcterms:created xsi:type="dcterms:W3CDTF">2008-12-02T14:01:03Z</dcterms:created>
  <dcterms:modified xsi:type="dcterms:W3CDTF">2008-12-03T18:20:05Z</dcterms:modified>
</cp:coreProperties>
</file>